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2"/>
    <p:sldId id="1140" r:id="rId3"/>
    <p:sldId id="1142" r:id="rId4"/>
    <p:sldId id="1143" r:id="rId5"/>
    <p:sldId id="1153" r:id="rId6"/>
    <p:sldId id="1144" r:id="rId7"/>
    <p:sldId id="1154" r:id="rId8"/>
    <p:sldId id="1145" r:id="rId9"/>
    <p:sldId id="1155" r:id="rId10"/>
    <p:sldId id="1146" r:id="rId11"/>
    <p:sldId id="1147" r:id="rId12"/>
    <p:sldId id="1156" r:id="rId1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3</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609600" hangingPunct="0">
              <a:spcAft>
                <a:spcPts val="0"/>
              </a:spcAft>
              <a:tabLst>
                <a:tab pos="4222115" algn="l"/>
                <a:tab pos="6862445" algn="l"/>
                <a:tab pos="7377430" algn="l"/>
                <a:tab pos="961771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Monroe agreed and they decided to call the project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Harvard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they wrote a letter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project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also met with the headmaster who was excited about the idea, and said he would make sure copies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复印件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letter went home with all the students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5"/>
          <p:cNvSpPr txBox="1">
            <a:spLocks/>
          </p:cNvSpPr>
          <p:nvPr/>
        </p:nvSpPr>
        <p:spPr bwMode="auto">
          <a:xfrm>
            <a:off x="360854" y="292476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22115" algn="l"/>
                <a:tab pos="6862445" algn="l"/>
                <a:tab pos="7377430" algn="l"/>
                <a:tab pos="961771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experiencing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explaining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expressing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expecting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00767" y="3023997"/>
            <a:ext cx="389850" cy="461665"/>
          </a:xfrm>
          <a:prstGeom prst="rect">
            <a:avLst/>
          </a:prstGeom>
        </p:spPr>
        <p:txBody>
          <a:bodyPr wrap="none">
            <a:spAutoFit/>
          </a:bodyPr>
          <a:lstStyle/>
          <a:p>
            <a:r>
              <a:rPr lang="en-US" altLang="zh-CN" sz="2400" dirty="0"/>
              <a:t>B</a:t>
            </a:r>
            <a:endParaRPr lang="zh-CN" altLang="en-US" dirty="0"/>
          </a:p>
        </p:txBody>
      </p:sp>
      <p:sp>
        <p:nvSpPr>
          <p:cNvPr id="6" name="内容占位符 8"/>
          <p:cNvSpPr txBox="1">
            <a:spLocks/>
          </p:cNvSpPr>
          <p:nvPr/>
        </p:nvSpPr>
        <p:spPr bwMode="auto">
          <a:xfrm>
            <a:off x="360854" y="347294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考查动词辨析。句意：然后他们写了一封信来解释这个项目。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experience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体验；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explain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解释；</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express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表达；</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expect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期待。根据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“Then they wrote a letter ... the project.”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此处是指写信解释这个项目。故选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904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collected enough winter clothing in only one week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they left the clothes around two parks, so families who needed clothes could get them there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Three days later, Amaya and her mum went shopping again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saw the same family that had given her 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Harvard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time, though, the family wore some new coats, hats and gloves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Amaya felt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her heart, and was very glad she could help others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6"/>
          <p:cNvSpPr txBox="1">
            <a:spLocks/>
          </p:cNvSpPr>
          <p:nvPr/>
        </p:nvSpPr>
        <p:spPr bwMode="auto">
          <a:xfrm>
            <a:off x="360854" y="350082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22115" algn="l"/>
                <a:tab pos="6862445" algn="l"/>
                <a:tab pos="7377430" algn="l"/>
                <a:tab pos="961771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idea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advice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help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hope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91950" y="3598762"/>
            <a:ext cx="407484" cy="461665"/>
          </a:xfrm>
          <a:prstGeom prst="rect">
            <a:avLst/>
          </a:prstGeom>
        </p:spPr>
        <p:txBody>
          <a:bodyPr wrap="none">
            <a:spAutoFit/>
          </a:bodyPr>
          <a:lstStyle/>
          <a:p>
            <a:r>
              <a:rPr lang="en-US" altLang="zh-CN" sz="2400" dirty="0"/>
              <a:t>A</a:t>
            </a:r>
            <a:endParaRPr lang="zh-CN" altLang="en-US" dirty="0"/>
          </a:p>
        </p:txBody>
      </p:sp>
      <p:sp>
        <p:nvSpPr>
          <p:cNvPr id="6" name="内容占位符 9"/>
          <p:cNvSpPr txBox="1">
            <a:spLocks/>
          </p:cNvSpPr>
          <p:nvPr/>
        </p:nvSpPr>
        <p:spPr bwMode="auto">
          <a:xfrm>
            <a:off x="360854" y="404901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考查名词辨析。句意：她看到了给她</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哈佛帽子</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创意的那个家庭。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idea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想法；</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advice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建议；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help</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帮助；</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hope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希望。根据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saw the same family that had given her the... for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Hats</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Harvard</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此处是指看到了给她这个创意的家庭。故选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3040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collected enough winter clothing in only one week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they left the clothes around two parks, so families who needed clothes could get them there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Three days later, Amaya and her mum went shopping again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saw the same family that had given her 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Harvard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time, though, the family wore some new coats, hats and gloves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Amaya felt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her heart, and was very glad she could help others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6"/>
          <p:cNvSpPr txBox="1">
            <a:spLocks/>
          </p:cNvSpPr>
          <p:nvPr/>
        </p:nvSpPr>
        <p:spPr bwMode="auto">
          <a:xfrm>
            <a:off x="360854" y="350082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lucky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sad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warm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surprised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91950" y="3598762"/>
            <a:ext cx="407484" cy="461665"/>
          </a:xfrm>
          <a:prstGeom prst="rect">
            <a:avLst/>
          </a:prstGeom>
        </p:spPr>
        <p:txBody>
          <a:bodyPr wrap="none">
            <a:spAutoFit/>
          </a:bodyPr>
          <a:lstStyle/>
          <a:p>
            <a:r>
              <a:rPr lang="en-US" altLang="zh-CN" sz="2400" dirty="0"/>
              <a:t>C</a:t>
            </a:r>
            <a:endParaRPr lang="zh-CN" altLang="en-US" dirty="0"/>
          </a:p>
        </p:txBody>
      </p:sp>
      <p:sp>
        <p:nvSpPr>
          <p:cNvPr id="6" name="内容占位符 10"/>
          <p:cNvSpPr txBox="1">
            <a:spLocks/>
          </p:cNvSpPr>
          <p:nvPr/>
        </p:nvSpPr>
        <p:spPr bwMode="auto">
          <a:xfrm>
            <a:off x="360854" y="407107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考查形容词辨析。句意：阿玛亚心里暖暖的</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很高兴自己能帮助到别人。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lucky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幸运的；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难过的；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warm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温暖的；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surprised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惊讶的。根据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 was very glad she could help others.”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此处是指阿玛亚很高兴能帮助别人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所以心里应是暖暖的。故选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46154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50621"/>
            <a:ext cx="11485848" cy="1684244"/>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主要讲一个名叫阿玛亚的小女孩通过策划并执行一个项目来收集冬季衣物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并帮助她所在社区有需要的人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从而展示了青少年如何通过简单、有创造性的方式对社区产生积极的影响。</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360855" y="1022645"/>
            <a:ext cx="11485848" cy="1254227"/>
          </a:xfrm>
          <a:prstGeom prst="rect">
            <a:avLst/>
          </a:prstGeom>
        </p:spPr>
      </p:pic>
      <p:pic>
        <p:nvPicPr>
          <p:cNvPr id="4" name="语篇导航-DA.eps" descr="id:2147486413;FounderCES"/>
          <p:cNvPicPr/>
          <p:nvPr/>
        </p:nvPicPr>
        <p:blipFill>
          <a:blip r:embed="rId3"/>
          <a:stretch>
            <a:fillRect/>
          </a:stretch>
        </p:blipFill>
        <p:spPr>
          <a:xfrm>
            <a:off x="513928" y="2475478"/>
            <a:ext cx="1651000" cy="40322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621665"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was very cold, Amaya was warm in her house, thinking about an article she’d read at school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article was about kids who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 their communities, and she thought it would be really cool to help her own town, Harvard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4207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22115" algn="l"/>
                <a:tab pos="6862445" algn="l"/>
                <a:tab pos="7377430" algn="l"/>
                <a:tab pos="961771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checked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helped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reached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cleaned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3349" y="2545025"/>
            <a:ext cx="389850" cy="461665"/>
          </a:xfrm>
          <a:prstGeom prst="rect">
            <a:avLst/>
          </a:prstGeom>
        </p:spPr>
        <p:txBody>
          <a:bodyPr wrap="none">
            <a:spAutoFit/>
          </a:bodyPr>
          <a:lstStyle/>
          <a:p>
            <a:r>
              <a:rPr lang="en-US" altLang="zh-CN" sz="2400" dirty="0"/>
              <a:t>B</a:t>
            </a:r>
            <a:endParaRPr lang="zh-CN" altLang="en-US" dirty="0"/>
          </a:p>
        </p:txBody>
      </p:sp>
      <p:sp>
        <p:nvSpPr>
          <p:cNvPr id="6" name="内容占位符 1"/>
          <p:cNvSpPr txBox="1">
            <a:spLocks/>
          </p:cNvSpPr>
          <p:nvPr/>
        </p:nvSpPr>
        <p:spPr bwMode="auto">
          <a:xfrm>
            <a:off x="360854" y="299095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考查动词辨析。句意：这篇文章是关于孩子们帮助他们的社区的</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她觉得要是能帮助自己的小镇哈佛那将真是太酷了。</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check</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检查；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help</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帮助；</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reach</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到达；</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clean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打扫。根据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 she thought it would be really cool to help her own town, Harvard.”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此处指孩子们帮助自己的社区。故选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8743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only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that she wasn’t sure how to help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article, the kids had grown food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who needed food, but it was winter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couldn’t start a garden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Amaya was deep in thought when her mum said it was time to go shopping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4207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22115" algn="l"/>
                <a:tab pos="6862445" algn="l"/>
                <a:tab pos="7377430" algn="l"/>
                <a:tab pos="961771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problem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reason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answer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thought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00658" y="2518900"/>
            <a:ext cx="407484" cy="461665"/>
          </a:xfrm>
          <a:prstGeom prst="rect">
            <a:avLst/>
          </a:prstGeom>
        </p:spPr>
        <p:txBody>
          <a:bodyPr wrap="none">
            <a:spAutoFit/>
          </a:bodyPr>
          <a:lstStyle/>
          <a:p>
            <a:r>
              <a:rPr lang="en-US" altLang="zh-CN" sz="2400" dirty="0"/>
              <a:t>A</a:t>
            </a:r>
            <a:endParaRPr lang="zh-CN" altLang="en-US" dirty="0"/>
          </a:p>
        </p:txBody>
      </p:sp>
      <p:sp>
        <p:nvSpPr>
          <p:cNvPr id="6" name="内容占位符 2"/>
          <p:cNvSpPr txBox="1">
            <a:spLocks/>
          </p:cNvSpPr>
          <p:nvPr/>
        </p:nvSpPr>
        <p:spPr bwMode="auto">
          <a:xfrm>
            <a:off x="334566" y="296889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考查名词辨析。句意：唯一的问题是她不确定该怎么帮忙。</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problem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问题；</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reason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原因；</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answer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答案；</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thought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想法。根据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wasn’t sure how to help.”</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此处是指遇到的问题。故选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only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that she wasn’t sure how to help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article, the kids had grown food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who needed food, but it was winter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couldn’t start a garden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Amaya was deep in thought when her mum said it was time to go shopping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4207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over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65824" y="2510191"/>
            <a:ext cx="407484" cy="461665"/>
          </a:xfrm>
          <a:prstGeom prst="rect">
            <a:avLst/>
          </a:prstGeom>
        </p:spPr>
        <p:txBody>
          <a:bodyPr wrap="none">
            <a:spAutoFit/>
          </a:bodyPr>
          <a:lstStyle/>
          <a:p>
            <a:r>
              <a:rPr lang="en-US" altLang="zh-CN" sz="2400" dirty="0"/>
              <a:t>A</a:t>
            </a:r>
            <a:endParaRPr lang="zh-CN" altLang="en-US" dirty="0"/>
          </a:p>
        </p:txBody>
      </p:sp>
      <p:sp>
        <p:nvSpPr>
          <p:cNvPr id="6" name="内容占位符 3"/>
          <p:cNvSpPr txBox="1">
            <a:spLocks/>
          </p:cNvSpPr>
          <p:nvPr/>
        </p:nvSpPr>
        <p:spPr bwMode="auto">
          <a:xfrm>
            <a:off x="360854" y="2924944"/>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考查介词辨析。句意：在文章中</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孩子们为需要食物的人种植了食物</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但这是冬天。她不能开垦出一个菜园。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为了；</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over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超过；</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kids had grown food... people who needed food...”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此处是指为缺少食物的人们种食物。故选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69688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609600" hangingPunct="0">
              <a:spcAft>
                <a:spcPts val="0"/>
              </a:spcAft>
              <a:tabLst>
                <a:tab pos="4222115" algn="l"/>
                <a:tab pos="6862445" algn="l"/>
                <a:tab pos="7377430" algn="l"/>
                <a:tab pos="9617710" algn="l"/>
              </a:tabLst>
            </a:pP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drove along the road, Amaya saw a family wearing only light jackets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cold wind blew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outside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cold they must be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gave her an idea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could collect winter coats, hats and gloves for people who needed them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a:spLocks/>
          </p:cNvSpPr>
          <p:nvPr/>
        </p:nvSpPr>
        <p:spPr bwMode="auto">
          <a:xfrm>
            <a:off x="360854" y="24207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22115" algn="l"/>
                <a:tab pos="6862445" algn="l"/>
                <a:tab pos="7377430" algn="l"/>
                <a:tab pos="961771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Before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8184" y="2492773"/>
            <a:ext cx="389850" cy="461665"/>
          </a:xfrm>
          <a:prstGeom prst="rect">
            <a:avLst/>
          </a:prstGeom>
        </p:spPr>
        <p:txBody>
          <a:bodyPr wrap="none">
            <a:spAutoFit/>
          </a:bodyPr>
          <a:lstStyle/>
          <a:p>
            <a:r>
              <a:rPr lang="en-US" altLang="zh-CN" sz="2400" dirty="0"/>
              <a:t>B</a:t>
            </a:r>
            <a:endParaRPr lang="zh-CN" altLang="en-US" dirty="0"/>
          </a:p>
        </p:txBody>
      </p:sp>
      <p:sp>
        <p:nvSpPr>
          <p:cNvPr id="6" name="内容占位符 4"/>
          <p:cNvSpPr txBox="1">
            <a:spLocks/>
          </p:cNvSpPr>
          <p:nvPr/>
        </p:nvSpPr>
        <p:spPr bwMode="auto">
          <a:xfrm>
            <a:off x="360854" y="2924944"/>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考查连词辨析。句意：当她们沿着公路行驶时</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阿玛亚看到了只穿着薄夹克的一家人。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如果；</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after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之后；</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before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之前。根据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drove along the road, Amaya saw a family wearing only light jackets.”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此处是指当他们沿着公路行驶时看到的事情</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引导时间状语从句。故选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2485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609600" hangingPunct="0">
              <a:spcAft>
                <a:spcPts val="0"/>
              </a:spcAft>
              <a:tabLst>
                <a:tab pos="4222115" algn="l"/>
                <a:tab pos="6862445" algn="l"/>
                <a:tab pos="7377430" algn="l"/>
                <a:tab pos="9617710" algn="l"/>
              </a:tabLst>
            </a:pP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drove along the road, Amaya saw a family wearing only light jackets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cold wind blew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outside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cold they must be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gave her an idea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could collect winter coats, hats and gloves for people who needed them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a:spLocks/>
          </p:cNvSpPr>
          <p:nvPr/>
        </p:nvSpPr>
        <p:spPr bwMode="auto">
          <a:xfrm>
            <a:off x="360854" y="24207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hardly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strongly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suddenly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naturally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92058" y="2510191"/>
            <a:ext cx="389850" cy="461665"/>
          </a:xfrm>
          <a:prstGeom prst="rect">
            <a:avLst/>
          </a:prstGeom>
        </p:spPr>
        <p:txBody>
          <a:bodyPr wrap="none">
            <a:spAutoFit/>
          </a:bodyPr>
          <a:lstStyle/>
          <a:p>
            <a:r>
              <a:rPr lang="en-US" altLang="zh-CN" sz="2400" dirty="0"/>
              <a:t>B</a:t>
            </a:r>
            <a:endParaRPr lang="zh-CN" altLang="en-US" dirty="0"/>
          </a:p>
        </p:txBody>
      </p:sp>
      <p:sp>
        <p:nvSpPr>
          <p:cNvPr id="6" name="内容占位符 5"/>
          <p:cNvSpPr txBox="1">
            <a:spLocks/>
          </p:cNvSpPr>
          <p:nvPr/>
        </p:nvSpPr>
        <p:spPr bwMode="auto">
          <a:xfrm>
            <a:off x="360854" y="299695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考查副词辨析。句意：外面寒风猛烈地吹着。</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hardly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几乎不；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strongly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猛烈地；</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suddenly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突然；</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naturally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自然地。形容风大用</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strongly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82379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shared her idea with her mum, who thought it was great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how would they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idea to get plenty of winter clothing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Amaya decided to talk to her teacher, because then she could share her idea with her classmates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4"/>
          <p:cNvSpPr txBox="1">
            <a:spLocks/>
          </p:cNvSpPr>
          <p:nvPr/>
        </p:nvSpPr>
        <p:spPr bwMode="auto">
          <a:xfrm>
            <a:off x="360854" y="234869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22115" algn="l"/>
                <a:tab pos="6862445" algn="l"/>
                <a:tab pos="7377430" algn="l"/>
                <a:tab pos="961771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bring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pass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plan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spread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09367" y="2449231"/>
            <a:ext cx="407484" cy="461665"/>
          </a:xfrm>
          <a:prstGeom prst="rect">
            <a:avLst/>
          </a:prstGeom>
        </p:spPr>
        <p:txBody>
          <a:bodyPr wrap="none">
            <a:spAutoFit/>
          </a:bodyPr>
          <a:lstStyle/>
          <a:p>
            <a:r>
              <a:rPr lang="en-US" altLang="zh-CN" sz="2400" dirty="0"/>
              <a:t>D</a:t>
            </a:r>
            <a:endParaRPr lang="zh-CN" altLang="en-US" dirty="0"/>
          </a:p>
        </p:txBody>
      </p:sp>
      <p:sp>
        <p:nvSpPr>
          <p:cNvPr id="6" name="内容占位符 6"/>
          <p:cNvSpPr txBox="1">
            <a:spLocks/>
          </p:cNvSpPr>
          <p:nvPr/>
        </p:nvSpPr>
        <p:spPr bwMode="auto">
          <a:xfrm>
            <a:off x="334566" y="289688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考查动词辨析。句意：但是</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他们如何传播</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获得很多冬衣</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的想法呢？</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bring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带来；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pass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经过；</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plan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计划；</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spread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传播。根据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idea to get plenty of winter clothing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此处是指传播想法。故选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shared her idea with her mum, who thought it was great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how would they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idea to get plenty of winter clothing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Amaya decided to talk to her teacher, because then she could share her idea with her classmates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4"/>
          <p:cNvSpPr txBox="1">
            <a:spLocks/>
          </p:cNvSpPr>
          <p:nvPr/>
        </p:nvSpPr>
        <p:spPr bwMode="auto">
          <a:xfrm>
            <a:off x="360854" y="234869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least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most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all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last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74533" y="2431813"/>
            <a:ext cx="407484" cy="461665"/>
          </a:xfrm>
          <a:prstGeom prst="rect">
            <a:avLst/>
          </a:prstGeom>
        </p:spPr>
        <p:txBody>
          <a:bodyPr wrap="none">
            <a:spAutoFit/>
          </a:bodyPr>
          <a:lstStyle/>
          <a:p>
            <a:r>
              <a:rPr lang="en-US" altLang="zh-CN" sz="2400" dirty="0"/>
              <a:t>A</a:t>
            </a:r>
            <a:endParaRPr lang="zh-CN" altLang="en-US" dirty="0"/>
          </a:p>
        </p:txBody>
      </p:sp>
      <p:sp>
        <p:nvSpPr>
          <p:cNvPr id="6" name="内容占位符 7"/>
          <p:cNvSpPr txBox="1">
            <a:spLocks/>
          </p:cNvSpPr>
          <p:nvPr/>
        </p:nvSpPr>
        <p:spPr bwMode="auto">
          <a:xfrm>
            <a:off x="360854" y="2852936"/>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考查短语辨析。句意：阿玛亚决定和她的老师谈谈</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因为这样她至少可以和同学们分享她的想法。</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least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至少；</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most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最多；</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all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根本；</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last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最后。根据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“Amaya decided to talk to her teacher, because then she could </a:t>
            </a:r>
            <a:r>
              <a:rPr lang="en-US" altLang="zh-CN" b="1" u="wavy" smtClean="0">
                <a:solidFill>
                  <a:srgbClr val="FF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share her idea with</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her classmates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此处是指这样至少可以和同学们分享想法。故选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4598889" y="5047847"/>
            <a:ext cx="5342360" cy="646331"/>
          </a:xfrm>
          <a:prstGeom prst="rect">
            <a:avLst/>
          </a:prstGeom>
        </p:spPr>
        <p:txBody>
          <a:bodyPr wrap="none">
            <a:spAutoFit/>
          </a:bodyPr>
          <a:lstStyle/>
          <a:p>
            <a:pPr algn="just">
              <a:lnSpc>
                <a:spcPct val="150000"/>
              </a:lnSpc>
              <a:spcAft>
                <a:spcPts val="0"/>
              </a:spcAft>
            </a:pPr>
            <a:r>
              <a:rPr lang="en-US" altLang="zh-CN" sz="2400" dirty="0">
                <a:solidFill>
                  <a:srgbClr val="00AEEF"/>
                </a:solidFill>
                <a:cs typeface="Times New Roman" panose="02020603050405020304" pitchFamily="18" charset="0"/>
              </a:rPr>
              <a:t>share</a:t>
            </a:r>
            <a:r>
              <a:rPr lang="en-US" altLang="zh-CN" sz="2400" dirty="0">
                <a:solidFill>
                  <a:srgbClr val="00AEEF"/>
                </a:solidFill>
                <a:ea typeface="楷体" panose="02010609060101010101" pitchFamily="49" charset="-122"/>
                <a:cs typeface="Times New Roman" panose="02020603050405020304" pitchFamily="18" charset="0"/>
              </a:rPr>
              <a:t> </a:t>
            </a:r>
            <a:r>
              <a:rPr lang="en-US" altLang="zh-CN" sz="2400" dirty="0" err="1">
                <a:solidFill>
                  <a:srgbClr val="00AEEF"/>
                </a:solidFill>
                <a:cs typeface="Times New Roman" panose="02020603050405020304" pitchFamily="18" charset="0"/>
              </a:rPr>
              <a:t>sth</a:t>
            </a:r>
            <a:r>
              <a:rPr lang="en-US" altLang="zh-CN" sz="2400" dirty="0">
                <a:solidFill>
                  <a:srgbClr val="00AEEF"/>
                </a:solidFill>
                <a:ea typeface="楷体" panose="02010609060101010101" pitchFamily="49" charset="-122"/>
                <a:cs typeface="Times New Roman" panose="02020603050405020304" pitchFamily="18" charset="0"/>
              </a:rPr>
              <a:t> </a:t>
            </a:r>
            <a:r>
              <a:rPr lang="en-US" altLang="zh-CN" sz="2400" dirty="0">
                <a:solidFill>
                  <a:srgbClr val="00AEEF"/>
                </a:solidFill>
                <a:cs typeface="Times New Roman" panose="02020603050405020304" pitchFamily="18" charset="0"/>
              </a:rPr>
              <a:t>with</a:t>
            </a:r>
            <a:r>
              <a:rPr lang="en-US" altLang="zh-CN" sz="2400" dirty="0">
                <a:solidFill>
                  <a:srgbClr val="00AEEF"/>
                </a:solidFill>
                <a:ea typeface="楷体" panose="02010609060101010101" pitchFamily="49" charset="-122"/>
                <a:cs typeface="Times New Roman" panose="02020603050405020304" pitchFamily="18" charset="0"/>
              </a:rPr>
              <a:t> </a:t>
            </a:r>
            <a:r>
              <a:rPr lang="en-US" altLang="zh-CN" sz="2400" dirty="0" err="1">
                <a:solidFill>
                  <a:srgbClr val="00AEEF"/>
                </a:solidFill>
                <a:cs typeface="Times New Roman" panose="02020603050405020304" pitchFamily="18" charset="0"/>
              </a:rPr>
              <a:t>sb</a:t>
            </a:r>
            <a:r>
              <a:rPr lang="en-US" altLang="zh-CN" sz="2400" dirty="0">
                <a:solidFill>
                  <a:srgbClr val="00AEEF"/>
                </a:solidFill>
                <a:ea typeface="楷体" panose="02010609060101010101" pitchFamily="49" charset="-122"/>
                <a:cs typeface="Times New Roman" panose="02020603050405020304" pitchFamily="18" charset="0"/>
              </a:rPr>
              <a:t> </a:t>
            </a:r>
            <a:r>
              <a:rPr lang="zh-CN" altLang="zh-CN" sz="2400" dirty="0">
                <a:solidFill>
                  <a:srgbClr val="00AEEF"/>
                </a:solidFill>
                <a:ea typeface="楷体" panose="02010609060101010101" pitchFamily="49" charset="-122"/>
                <a:cs typeface="Times New Roman" panose="02020603050405020304" pitchFamily="18" charset="0"/>
              </a:rPr>
              <a:t>与某人分享</a:t>
            </a:r>
            <a:r>
              <a:rPr lang="en-US" altLang="zh-CN" sz="2400" dirty="0">
                <a:solidFill>
                  <a:srgbClr val="00AEEF"/>
                </a:solidFill>
                <a:cs typeface="Times New Roman" panose="02020603050405020304" pitchFamily="18" charset="0"/>
              </a:rPr>
              <a:t>/</a:t>
            </a:r>
            <a:r>
              <a:rPr lang="zh-CN" altLang="zh-CN" sz="2400" dirty="0">
                <a:solidFill>
                  <a:srgbClr val="00AEEF"/>
                </a:solidFill>
                <a:ea typeface="楷体" panose="02010609060101010101" pitchFamily="49" charset="-122"/>
                <a:cs typeface="Times New Roman" panose="02020603050405020304" pitchFamily="18" charset="0"/>
              </a:rPr>
              <a:t>共享某物</a:t>
            </a:r>
            <a:endParaRPr lang="zh-CN" altLang="zh-CN" sz="900" dirty="0">
              <a:solidFill>
                <a:srgbClr val="000000"/>
              </a:solidFill>
              <a:cs typeface="Times New Roman" panose="02020603050405020304" pitchFamily="18" charset="0"/>
            </a:endParaRPr>
          </a:p>
        </p:txBody>
      </p:sp>
      <p:pic>
        <p:nvPicPr>
          <p:cNvPr id="9" name="箭头左.eps" descr="id:2147486492;FounderCES"/>
          <p:cNvPicPr/>
          <p:nvPr/>
        </p:nvPicPr>
        <p:blipFill>
          <a:blip r:embed="rId2"/>
          <a:stretch>
            <a:fillRect/>
          </a:stretch>
        </p:blipFill>
        <p:spPr>
          <a:xfrm rot="19962745">
            <a:off x="9926337" y="4654255"/>
            <a:ext cx="504056" cy="350014"/>
          </a:xfrm>
          <a:prstGeom prst="rect">
            <a:avLst/>
          </a:prstGeom>
        </p:spPr>
      </p:pic>
    </p:spTree>
    <p:extLst>
      <p:ext uri="{BB962C8B-B14F-4D97-AF65-F5344CB8AC3E}">
        <p14:creationId xmlns:p14="http://schemas.microsoft.com/office/powerpoint/2010/main" val="3002398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468</TotalTime>
  <Words>971</Words>
  <Application>Microsoft Office PowerPoint</Application>
  <PresentationFormat>自定义</PresentationFormat>
  <Paragraphs>44</Paragraphs>
  <Slides>12</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12</vt:i4>
      </vt:variant>
    </vt:vector>
  </HeadingPairs>
  <TitlesOfParts>
    <vt:vector size="20"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446</cp:revision>
  <dcterms:created xsi:type="dcterms:W3CDTF">2020-11-06T05:24:00Z</dcterms:created>
  <dcterms:modified xsi:type="dcterms:W3CDTF">2025-09-17T00:09:29Z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